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1" r:id="rId2"/>
    <p:sldId id="268" r:id="rId3"/>
    <p:sldId id="27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3E"/>
    <a:srgbClr val="F8D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/>
    <p:restoredTop sz="94543"/>
  </p:normalViewPr>
  <p:slideViewPr>
    <p:cSldViewPr snapToGrid="0" snapToObjects="1">
      <p:cViewPr>
        <p:scale>
          <a:sx n="100" d="100"/>
          <a:sy n="100" d="100"/>
        </p:scale>
        <p:origin x="182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B759-4E69-7844-84EA-CC2D77B5622E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92E4D-CCE1-D54D-8EEF-F3340D97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8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F53-19F1-E449-AE3F-24671EEC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DFE6A-097C-6646-B7CC-C0FF70D0D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C8151-9680-0941-9D90-ACF5B973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C162-0C2F-5F49-8D1D-4EE7BADF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EA5A-696A-4D4F-8A8D-5CA62BA2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4D57-887F-D34E-B850-0A6AB86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800BA-1438-6243-BEAE-F3C9D743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8F97-01BA-AD46-ACD9-11FB5648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A542-8C95-644F-A4F5-780428C3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0E0E-B47C-044C-B7F3-A2356B3D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0FF6-5297-E044-985F-DA09C64E2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2633-27B2-EB46-B202-8559DDB6D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EB4A-5DF4-2A41-A1DE-18EE8D1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F2AD0-F42C-9A40-BC5B-7C27775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FD0B-7E5C-BE48-AC38-DDA87C89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AD92-2E73-0548-8612-BD445819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0CEB-C652-6745-A517-4E530812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F6B8-285C-014D-9981-FA114FDA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DF35-6550-824E-86C1-9B763E1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79C6-D376-D942-871A-BA561583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DF7-9FD6-3A47-AB08-64BAA51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297F-E00B-9740-A1AD-70436F8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C334-87AF-8442-8902-3401171B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1197-AC05-5B41-9DD8-5F2B285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71A8C-9D83-484A-B992-B01823E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D851-D5E2-5945-B37B-6BB17ED9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997E-FA1E-B543-B0A3-106DA564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A9AD8-3A2C-5744-B62E-0C9E63B0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16B27-B1B5-F74F-8BB7-2B6796F5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5196-941F-B642-AEED-B6EDD2F2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6417-FCB9-0A49-81DF-5124D81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6063-6054-9E42-AB7C-9B2D01C8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1568-8DD6-0145-B24F-A1660BD4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094BC-0C1E-BD4E-AD5B-EC69B85D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BFC1-065D-824F-928B-DF44BC38E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77D23-2538-044C-9C9F-08E6AB67E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3A84-B71E-4148-BEFA-3B40383C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BCEFD-7119-264D-9CA0-5767653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830E3-8A07-714E-B4D2-4B9392A3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B0C-D7A4-E941-B66A-DF217AA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18B99-5A2D-5E4E-A8BB-3C802EEB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0685-C3EE-4348-BBB5-8D9E6BC5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55405-C9C1-7744-BA16-63A792A7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4C6D-79B7-B84F-8397-129EA0B0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948F8-4F53-244E-9E78-637CABEB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766D-27CB-CA48-B451-DB684D5C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CD9-560B-AA44-B0B7-34EFE7E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3450-05A8-6347-880B-501C8C2D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E6D9B-17AA-A646-81DF-DCB7E256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B6AA-BE1F-264C-B88A-7C528808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1E73-E228-F84A-88D7-59E897E8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21488-6B25-CC4A-BAA9-D820BD6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A31B-F7E8-984A-9457-CF75FD9E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1273C-B7EF-794F-9426-697312BBD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5738B-12CF-0F48-BF42-7F1A46A8B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1681D-B74F-104A-BD9E-BB1BA1F5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1CC2-E9D3-4E45-A9CF-B04FAF63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45A5A-0326-0341-9AA2-DCE11E0F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D3F7C-B7DD-E545-B1CB-612AB6A9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9782-6B89-0B4F-B149-C9F18DBE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7867-151A-8642-B30D-DBC0047F7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32E0-171E-F646-AB0D-02BD46CBCA6B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E1EE-9D9D-BD49-B1B5-64D109A73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416B-6FAE-3748-A2D5-E83D96E6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svg"/><Relationship Id="rId42" Type="http://schemas.openxmlformats.org/officeDocument/2006/relationships/image" Target="../media/image40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sv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sv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tiff"/><Relationship Id="rId33" Type="http://schemas.openxmlformats.org/officeDocument/2006/relationships/image" Target="../media/image31.png"/><Relationship Id="rId38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34669FD-2EEA-684E-83CA-A9B26FA48B03}"/>
              </a:ext>
            </a:extLst>
          </p:cNvPr>
          <p:cNvSpPr/>
          <p:nvPr/>
        </p:nvSpPr>
        <p:spPr>
          <a:xfrm>
            <a:off x="0" y="4787014"/>
            <a:ext cx="4676359" cy="20709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A37F9-55E1-8249-AEF5-2C35E4F9DC28}"/>
              </a:ext>
            </a:extLst>
          </p:cNvPr>
          <p:cNvSpPr/>
          <p:nvPr/>
        </p:nvSpPr>
        <p:spPr>
          <a:xfrm>
            <a:off x="0" y="0"/>
            <a:ext cx="4676824" cy="47870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47E1FD4-8471-BF48-B9D1-FB76ED46C894}"/>
              </a:ext>
            </a:extLst>
          </p:cNvPr>
          <p:cNvSpPr/>
          <p:nvPr/>
        </p:nvSpPr>
        <p:spPr>
          <a:xfrm>
            <a:off x="4676359" y="0"/>
            <a:ext cx="751564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5370"/>
            <a:ext cx="4668619" cy="88983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OpenDRR</a:t>
            </a:r>
            <a:r>
              <a:rPr lang="en-US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4" y="1898841"/>
            <a:ext cx="4414853" cy="2722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Key </a:t>
            </a:r>
            <a:r>
              <a:rPr lang="en-US" sz="3000" dirty="0">
                <a:solidFill>
                  <a:schemeClr val="bg1"/>
                </a:solidFill>
              </a:rPr>
              <a:t>Components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600" dirty="0" err="1">
                <a:solidFill>
                  <a:schemeClr val="bg1"/>
                </a:solidFill>
              </a:rPr>
              <a:t>OpenQuake</a:t>
            </a:r>
            <a:r>
              <a:rPr lang="en-US" sz="2600" dirty="0">
                <a:solidFill>
                  <a:schemeClr val="bg1"/>
                </a:solidFill>
              </a:rPr>
              <a:t> Engine</a:t>
            </a:r>
          </a:p>
          <a:p>
            <a:r>
              <a:rPr lang="en-US" sz="2600" dirty="0">
                <a:solidFill>
                  <a:schemeClr val="bg1"/>
                </a:solidFill>
              </a:rPr>
              <a:t>GitHub Data Repository</a:t>
            </a:r>
          </a:p>
          <a:p>
            <a:r>
              <a:rPr lang="en-US" sz="2600" dirty="0">
                <a:solidFill>
                  <a:schemeClr val="bg1"/>
                </a:solidFill>
              </a:rPr>
              <a:t>Federal Geospatial Platform (FGP)</a:t>
            </a:r>
          </a:p>
          <a:p>
            <a:r>
              <a:rPr lang="en-US" sz="2600" dirty="0">
                <a:solidFill>
                  <a:schemeClr val="bg1"/>
                </a:solidFill>
              </a:rPr>
              <a:t>Public Portal (</a:t>
            </a:r>
            <a:r>
              <a:rPr lang="en-US" sz="2600" dirty="0" err="1">
                <a:solidFill>
                  <a:schemeClr val="bg1"/>
                </a:solidFill>
              </a:rPr>
              <a:t>RiskProfiler.ca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Graphic 8" descr="Browser window">
            <a:extLst>
              <a:ext uri="{FF2B5EF4-FFF2-40B4-BE49-F238E27FC236}">
                <a16:creationId xmlns:a16="http://schemas.microsoft.com/office/drawing/2014/main" id="{7AF43931-FA43-8B43-B344-6E6890D26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7361881" y="327192"/>
            <a:ext cx="1472619" cy="13420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0BBCB-8863-9843-BE46-517975E1F113}"/>
              </a:ext>
            </a:extLst>
          </p:cNvPr>
          <p:cNvGrpSpPr/>
          <p:nvPr/>
        </p:nvGrpSpPr>
        <p:grpSpPr>
          <a:xfrm>
            <a:off x="5505345" y="4951549"/>
            <a:ext cx="1472616" cy="1546122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3" name="Graphic 12" descr="Browser window">
              <a:extLst>
                <a:ext uri="{FF2B5EF4-FFF2-40B4-BE49-F238E27FC236}">
                  <a16:creationId xmlns:a16="http://schemas.microsoft.com/office/drawing/2014/main" id="{A049C4B6-5F65-EF4F-AA2D-B9703643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4" name="Graphic 13" descr="Gears">
              <a:extLst>
                <a:ext uri="{FF2B5EF4-FFF2-40B4-BE49-F238E27FC236}">
                  <a16:creationId xmlns:a16="http://schemas.microsoft.com/office/drawing/2014/main" id="{F47DC107-8B7C-784C-88F4-BAAA770D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5" name="Graphic 14" descr="Playbook">
              <a:extLst>
                <a:ext uri="{FF2B5EF4-FFF2-40B4-BE49-F238E27FC236}">
                  <a16:creationId xmlns:a16="http://schemas.microsoft.com/office/drawing/2014/main" id="{D3EAE0EB-67C4-2E4F-8CF6-FF82C49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E6367A-564E-844D-91C2-9CE05A647881}"/>
              </a:ext>
            </a:extLst>
          </p:cNvPr>
          <p:cNvSpPr txBox="1"/>
          <p:nvPr/>
        </p:nvSpPr>
        <p:spPr>
          <a:xfrm>
            <a:off x="7329482" y="6186532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A7AF3-6C1B-AC44-AFE4-120A43331B5C}"/>
              </a:ext>
            </a:extLst>
          </p:cNvPr>
          <p:cNvSpPr txBox="1"/>
          <p:nvPr/>
        </p:nvSpPr>
        <p:spPr>
          <a:xfrm>
            <a:off x="5589407" y="617450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ABF0A-705C-584D-B552-44068BB184D0}"/>
              </a:ext>
            </a:extLst>
          </p:cNvPr>
          <p:cNvSpPr txBox="1"/>
          <p:nvPr/>
        </p:nvSpPr>
        <p:spPr>
          <a:xfrm>
            <a:off x="7486729" y="189143"/>
            <a:ext cx="12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CGP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1985D6FF-9C8F-6A46-933D-B786FAB10A31}"/>
              </a:ext>
            </a:extLst>
          </p:cNvPr>
          <p:cNvSpPr/>
          <p:nvPr/>
        </p:nvSpPr>
        <p:spPr>
          <a:xfrm>
            <a:off x="5047711" y="112943"/>
            <a:ext cx="2223145" cy="4475319"/>
          </a:xfrm>
          <a:prstGeom prst="roundRect">
            <a:avLst>
              <a:gd name="adj" fmla="val 230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dash"/>
          </a:ln>
          <a:effectLst>
            <a:outerShdw blurRad="50800" dist="38100" dir="27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Browser window">
            <a:extLst>
              <a:ext uri="{FF2B5EF4-FFF2-40B4-BE49-F238E27FC236}">
                <a16:creationId xmlns:a16="http://schemas.microsoft.com/office/drawing/2014/main" id="{B2E7FAF2-3FD1-FD41-8089-A2482BD91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661"/>
          <a:stretch/>
        </p:blipFill>
        <p:spPr>
          <a:xfrm>
            <a:off x="5637993" y="343034"/>
            <a:ext cx="1472618" cy="13008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E65750-EA8B-A541-94F0-1B853DCBC808}"/>
              </a:ext>
            </a:extLst>
          </p:cNvPr>
          <p:cNvSpPr txBox="1"/>
          <p:nvPr/>
        </p:nvSpPr>
        <p:spPr>
          <a:xfrm>
            <a:off x="5727585" y="226204"/>
            <a:ext cx="12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44771D-6A11-1C44-9972-4ED340C87D58}"/>
              </a:ext>
            </a:extLst>
          </p:cNvPr>
          <p:cNvSpPr txBox="1"/>
          <p:nvPr/>
        </p:nvSpPr>
        <p:spPr>
          <a:xfrm>
            <a:off x="361284" y="1135180"/>
            <a:ext cx="42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Provide tools to facilitate decision making prior to and during a crisis</a:t>
            </a:r>
          </a:p>
        </p:txBody>
      </p:sp>
      <p:pic>
        <p:nvPicPr>
          <p:cNvPr id="83" name="Graphic 82" descr="User">
            <a:extLst>
              <a:ext uri="{FF2B5EF4-FFF2-40B4-BE49-F238E27FC236}">
                <a16:creationId xmlns:a16="http://schemas.microsoft.com/office/drawing/2014/main" id="{193B2CA5-4BC4-9643-8D90-9C8441DEE2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4502" y="5815135"/>
            <a:ext cx="546578" cy="546578"/>
          </a:xfrm>
          <a:prstGeom prst="rect">
            <a:avLst/>
          </a:prstGeom>
        </p:spPr>
      </p:pic>
      <p:pic>
        <p:nvPicPr>
          <p:cNvPr id="84" name="Graphic 83" descr="Male profile">
            <a:extLst>
              <a:ext uri="{FF2B5EF4-FFF2-40B4-BE49-F238E27FC236}">
                <a16:creationId xmlns:a16="http://schemas.microsoft.com/office/drawing/2014/main" id="{F9033DE8-FC6C-F34F-B919-3484959BCC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502" y="5321097"/>
            <a:ext cx="546578" cy="546578"/>
          </a:xfrm>
          <a:prstGeom prst="rect">
            <a:avLst/>
          </a:prstGeom>
        </p:spPr>
      </p:pic>
      <p:pic>
        <p:nvPicPr>
          <p:cNvPr id="85" name="Graphic 84" descr="Female Profile">
            <a:extLst>
              <a:ext uri="{FF2B5EF4-FFF2-40B4-BE49-F238E27FC236}">
                <a16:creationId xmlns:a16="http://schemas.microsoft.com/office/drawing/2014/main" id="{1B3FAB8E-6F97-2441-AE23-4AB6ECE91D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4502" y="4822712"/>
            <a:ext cx="546578" cy="54657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F5258C3-E0DF-8C4A-A20F-2097F8ED441E}"/>
              </a:ext>
            </a:extLst>
          </p:cNvPr>
          <p:cNvSpPr txBox="1"/>
          <p:nvPr/>
        </p:nvSpPr>
        <p:spPr>
          <a:xfrm>
            <a:off x="1027555" y="4911334"/>
            <a:ext cx="217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Analyst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B9E4FB7-98EE-FD46-92B1-18E9ED1DF853}"/>
              </a:ext>
            </a:extLst>
          </p:cNvPr>
          <p:cNvSpPr txBox="1"/>
          <p:nvPr/>
        </p:nvSpPr>
        <p:spPr>
          <a:xfrm>
            <a:off x="1007645" y="5417209"/>
            <a:ext cx="344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Planner, Risk Manager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16E1D3-82A5-6448-9770-2FF0F8D2A740}"/>
              </a:ext>
            </a:extLst>
          </p:cNvPr>
          <p:cNvSpPr txBox="1"/>
          <p:nvPr/>
        </p:nvSpPr>
        <p:spPr>
          <a:xfrm>
            <a:off x="1023252" y="5951373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 User</a:t>
            </a:r>
          </a:p>
        </p:txBody>
      </p:sp>
      <p:pic>
        <p:nvPicPr>
          <p:cNvPr id="92" name="Graphic 91" descr="Female Profile">
            <a:extLst>
              <a:ext uri="{FF2B5EF4-FFF2-40B4-BE49-F238E27FC236}">
                <a16:creationId xmlns:a16="http://schemas.microsoft.com/office/drawing/2014/main" id="{C79DB60B-8981-FA46-BEF8-17CF497798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47711" y="5591004"/>
            <a:ext cx="546577" cy="546577"/>
          </a:xfrm>
          <a:prstGeom prst="rect">
            <a:avLst/>
          </a:prstGeom>
        </p:spPr>
      </p:pic>
      <p:pic>
        <p:nvPicPr>
          <p:cNvPr id="93" name="Graphic 92" descr="User">
            <a:extLst>
              <a:ext uri="{FF2B5EF4-FFF2-40B4-BE49-F238E27FC236}">
                <a16:creationId xmlns:a16="http://schemas.microsoft.com/office/drawing/2014/main" id="{3F93E157-199B-BC48-9A60-257F97A33F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08524" y="756753"/>
            <a:ext cx="546578" cy="5465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A9A89FE-8756-0E4B-AB2A-D50384A32FE0}"/>
              </a:ext>
            </a:extLst>
          </p:cNvPr>
          <p:cNvSpPr txBox="1"/>
          <p:nvPr/>
        </p:nvSpPr>
        <p:spPr>
          <a:xfrm>
            <a:off x="8714665" y="1937616"/>
            <a:ext cx="6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</a:t>
            </a:r>
          </a:p>
        </p:txBody>
      </p:sp>
      <p:pic>
        <p:nvPicPr>
          <p:cNvPr id="44" name="Graphic 43" descr="User">
            <a:extLst>
              <a:ext uri="{FF2B5EF4-FFF2-40B4-BE49-F238E27FC236}">
                <a16:creationId xmlns:a16="http://schemas.microsoft.com/office/drawing/2014/main" id="{3352AB3A-CBE6-6E4D-99E1-2FBE00513D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4502" y="6288132"/>
            <a:ext cx="546578" cy="5465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F84F33F-6F7B-F748-B47B-F4D2DBAE3A60}"/>
              </a:ext>
            </a:extLst>
          </p:cNvPr>
          <p:cNvSpPr txBox="1"/>
          <p:nvPr/>
        </p:nvSpPr>
        <p:spPr>
          <a:xfrm>
            <a:off x="1023252" y="6424370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</a:t>
            </a:r>
          </a:p>
        </p:txBody>
      </p:sp>
      <p:pic>
        <p:nvPicPr>
          <p:cNvPr id="42" name="Graphic 41" descr="Browser window">
            <a:extLst>
              <a:ext uri="{FF2B5EF4-FFF2-40B4-BE49-F238E27FC236}">
                <a16:creationId xmlns:a16="http://schemas.microsoft.com/office/drawing/2014/main" id="{8A411762-5630-B940-ADE9-8B95EB11997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0618" b="9079"/>
          <a:stretch/>
        </p:blipFill>
        <p:spPr>
          <a:xfrm>
            <a:off x="8878651" y="2245945"/>
            <a:ext cx="1472619" cy="1182561"/>
          </a:xfrm>
          <a:prstGeom prst="rect">
            <a:avLst/>
          </a:prstGeom>
        </p:spPr>
      </p:pic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AF8B7369-B5E9-E041-A62E-27404B85A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727" y="2709612"/>
            <a:ext cx="546578" cy="5465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8609C-BC2A-684D-BD99-CD44A6B1E5EC}"/>
              </a:ext>
            </a:extLst>
          </p:cNvPr>
          <p:cNvGrpSpPr/>
          <p:nvPr/>
        </p:nvGrpSpPr>
        <p:grpSpPr>
          <a:xfrm flipH="1">
            <a:off x="8745076" y="5331407"/>
            <a:ext cx="1661581" cy="825934"/>
            <a:chOff x="6570927" y="3845266"/>
            <a:chExt cx="1661581" cy="825934"/>
          </a:xfrm>
        </p:grpSpPr>
        <p:pic>
          <p:nvPicPr>
            <p:cNvPr id="53" name="Graphic 52" descr="Male profile">
              <a:extLst>
                <a:ext uri="{FF2B5EF4-FFF2-40B4-BE49-F238E27FC236}">
                  <a16:creationId xmlns:a16="http://schemas.microsoft.com/office/drawing/2014/main" id="{6A679FBA-2881-5B4E-A912-8CE8477E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930" y="4124622"/>
              <a:ext cx="546578" cy="546578"/>
            </a:xfrm>
            <a:prstGeom prst="rect">
              <a:avLst/>
            </a:prstGeom>
          </p:spPr>
        </p:pic>
        <p:pic>
          <p:nvPicPr>
            <p:cNvPr id="54" name="Graphic 53" descr="Browser window">
              <a:extLst>
                <a:ext uri="{FF2B5EF4-FFF2-40B4-BE49-F238E27FC236}">
                  <a16:creationId xmlns:a16="http://schemas.microsoft.com/office/drawing/2014/main" id="{CF034F75-B0D8-D24A-AA2E-0BE01A3F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96178" y="3845266"/>
              <a:ext cx="486376" cy="486376"/>
            </a:xfrm>
            <a:prstGeom prst="rect">
              <a:avLst/>
            </a:prstGeom>
          </p:spPr>
        </p:pic>
        <p:pic>
          <p:nvPicPr>
            <p:cNvPr id="55" name="Graphic 54" descr="Browser window">
              <a:extLst>
                <a:ext uri="{FF2B5EF4-FFF2-40B4-BE49-F238E27FC236}">
                  <a16:creationId xmlns:a16="http://schemas.microsoft.com/office/drawing/2014/main" id="{5FD17ED8-1C38-304B-9EE8-8F33F7B5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74176" y="4288266"/>
              <a:ext cx="382934" cy="38293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0DA5BF-6B61-DB4D-B6EF-777A8F7CECFC}"/>
                </a:ext>
              </a:extLst>
            </p:cNvPr>
            <p:cNvSpPr txBox="1"/>
            <p:nvPr/>
          </p:nvSpPr>
          <p:spPr>
            <a:xfrm>
              <a:off x="6570927" y="3921307"/>
              <a:ext cx="8653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GitHub</a:t>
              </a:r>
              <a:r>
                <a:rPr lang="en-US" sz="2000" dirty="0"/>
                <a:t> </a:t>
              </a:r>
              <a:r>
                <a:rPr lang="en-US" sz="1400" dirty="0"/>
                <a:t>pages</a:t>
              </a:r>
              <a:endParaRPr lang="en-US" sz="2000" dirty="0"/>
            </a:p>
          </p:txBody>
        </p:sp>
      </p:grpSp>
      <p:pic>
        <p:nvPicPr>
          <p:cNvPr id="58" name="Graphic 57" descr="Browser window">
            <a:extLst>
              <a:ext uri="{FF2B5EF4-FFF2-40B4-BE49-F238E27FC236}">
                <a16:creationId xmlns:a16="http://schemas.microsoft.com/office/drawing/2014/main" id="{E473412A-0373-C14A-861D-A01898D03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8866"/>
          <a:stretch/>
        </p:blipFill>
        <p:spPr>
          <a:xfrm>
            <a:off x="8878651" y="318502"/>
            <a:ext cx="1472619" cy="13420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55E5EB6-F779-6046-8A13-017DD4CEF341}"/>
              </a:ext>
            </a:extLst>
          </p:cNvPr>
          <p:cNvSpPr txBox="1"/>
          <p:nvPr/>
        </p:nvSpPr>
        <p:spPr>
          <a:xfrm>
            <a:off x="9018501" y="189143"/>
            <a:ext cx="11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56235F-5C58-5C45-9036-6A92BFE1A5F8}"/>
              </a:ext>
            </a:extLst>
          </p:cNvPr>
          <p:cNvSpPr txBox="1"/>
          <p:nvPr/>
        </p:nvSpPr>
        <p:spPr>
          <a:xfrm>
            <a:off x="8057907" y="3818181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 GCC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AAFA9A7-B076-C840-B91B-9508FF1B8A8E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6977961" y="5724610"/>
            <a:ext cx="828986" cy="192"/>
          </a:xfrm>
          <a:prstGeom prst="bentConnector3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A093C340-826B-8540-8544-F4945FB5BF02}"/>
              </a:ext>
            </a:extLst>
          </p:cNvPr>
          <p:cNvCxnSpPr>
            <a:cxnSpLocks/>
            <a:stCxn id="6" idx="0"/>
            <a:endCxn id="159" idx="2"/>
          </p:cNvCxnSpPr>
          <p:nvPr/>
        </p:nvCxnSpPr>
        <p:spPr>
          <a:xfrm rot="5400000" flipH="1" flipV="1">
            <a:off x="8608579" y="4209164"/>
            <a:ext cx="714006" cy="137060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B7A7591-5F45-0748-8F2E-85093424931A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6633067" y="1617208"/>
            <a:ext cx="0" cy="73900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40E2EFB0-0697-6745-9476-2ABD2272539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59448" y="2356216"/>
            <a:ext cx="747238" cy="747238"/>
          </a:xfrm>
          <a:prstGeom prst="rect">
            <a:avLst/>
          </a:prstGeom>
        </p:spPr>
      </p:pic>
      <p:pic>
        <p:nvPicPr>
          <p:cNvPr id="96" name="Graphic 95" descr="Database">
            <a:extLst>
              <a:ext uri="{FF2B5EF4-FFF2-40B4-BE49-F238E27FC236}">
                <a16:creationId xmlns:a16="http://schemas.microsoft.com/office/drawing/2014/main" id="{CC87F06E-3152-8145-86BA-8E4A46C587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01411" y="3722505"/>
            <a:ext cx="868775" cy="81569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8533600-7B4A-F847-9333-B503681B0E71}"/>
              </a:ext>
            </a:extLst>
          </p:cNvPr>
          <p:cNvSpPr txBox="1"/>
          <p:nvPr/>
        </p:nvSpPr>
        <p:spPr>
          <a:xfrm>
            <a:off x="5218685" y="4020024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PostGIS</a:t>
            </a:r>
            <a:endParaRPr lang="en-US" dirty="0"/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B1D3219-73AA-1C42-905D-E6B2D7A243FC}"/>
              </a:ext>
            </a:extLst>
          </p:cNvPr>
          <p:cNvCxnSpPr>
            <a:cxnSpLocks/>
            <a:stCxn id="96" idx="0"/>
            <a:endCxn id="71" idx="2"/>
          </p:cNvCxnSpPr>
          <p:nvPr/>
        </p:nvCxnSpPr>
        <p:spPr>
          <a:xfrm flipH="1" flipV="1">
            <a:off x="6633067" y="3103454"/>
            <a:ext cx="2732" cy="61905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12871D-BD1D-2748-90C1-69829116CC7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06947" y="5251469"/>
            <a:ext cx="946666" cy="94666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B783A10-17FA-1B4E-A04A-234422CE0231}"/>
              </a:ext>
            </a:extLst>
          </p:cNvPr>
          <p:cNvSpPr txBox="1"/>
          <p:nvPr/>
        </p:nvSpPr>
        <p:spPr>
          <a:xfrm>
            <a:off x="5015239" y="2897868"/>
            <a:ext cx="1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cxnSp>
        <p:nvCxnSpPr>
          <p:cNvPr id="100" name="Elbow Connector 69">
            <a:extLst>
              <a:ext uri="{FF2B5EF4-FFF2-40B4-BE49-F238E27FC236}">
                <a16:creationId xmlns:a16="http://schemas.microsoft.com/office/drawing/2014/main" id="{06591FDD-6FC1-6749-B021-C3E16A454679}"/>
              </a:ext>
            </a:extLst>
          </p:cNvPr>
          <p:cNvCxnSpPr>
            <a:cxnSpLocks/>
            <a:stCxn id="6" idx="0"/>
            <a:endCxn id="96" idx="2"/>
          </p:cNvCxnSpPr>
          <p:nvPr/>
        </p:nvCxnSpPr>
        <p:spPr>
          <a:xfrm rot="16200000" flipV="1">
            <a:off x="7101406" y="4072594"/>
            <a:ext cx="713269" cy="164448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A close up of a logo&#10;&#10;Description automatically generated">
            <a:extLst>
              <a:ext uri="{FF2B5EF4-FFF2-40B4-BE49-F238E27FC236}">
                <a16:creationId xmlns:a16="http://schemas.microsoft.com/office/drawing/2014/main" id="{E142A46A-CE50-604F-80C3-1415A9F9176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05446" y="158987"/>
            <a:ext cx="475352" cy="475352"/>
          </a:xfrm>
          <a:prstGeom prst="rect">
            <a:avLst/>
          </a:prstGeom>
        </p:spPr>
      </p:pic>
      <p:pic>
        <p:nvPicPr>
          <p:cNvPr id="129" name="Graphic 128" descr="North America">
            <a:extLst>
              <a:ext uri="{FF2B5EF4-FFF2-40B4-BE49-F238E27FC236}">
                <a16:creationId xmlns:a16="http://schemas.microsoft.com/office/drawing/2014/main" id="{4913765B-86DE-224B-8DFC-E9ADCB4C42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22290" y="775925"/>
            <a:ext cx="678540" cy="67854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0214712-71F6-704D-8F34-CF47C4685B42}"/>
              </a:ext>
            </a:extLst>
          </p:cNvPr>
          <p:cNvGrpSpPr/>
          <p:nvPr/>
        </p:nvGrpSpPr>
        <p:grpSpPr>
          <a:xfrm>
            <a:off x="10367182" y="391032"/>
            <a:ext cx="1659414" cy="1289785"/>
            <a:chOff x="10345422" y="204202"/>
            <a:chExt cx="1659414" cy="1289785"/>
          </a:xfrm>
        </p:grpSpPr>
        <p:pic>
          <p:nvPicPr>
            <p:cNvPr id="130" name="Graphic 129" descr="Browser window">
              <a:extLst>
                <a:ext uri="{FF2B5EF4-FFF2-40B4-BE49-F238E27FC236}">
                  <a16:creationId xmlns:a16="http://schemas.microsoft.com/office/drawing/2014/main" id="{CBF68152-2FB5-4C49-89BC-85335DBC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8866"/>
            <a:stretch/>
          </p:blipFill>
          <p:spPr>
            <a:xfrm>
              <a:off x="10345422" y="204202"/>
              <a:ext cx="1021554" cy="930978"/>
            </a:xfrm>
            <a:prstGeom prst="rect">
              <a:avLst/>
            </a:prstGeom>
          </p:spPr>
        </p:pic>
        <p:pic>
          <p:nvPicPr>
            <p:cNvPr id="131" name="Graphic 130" descr="Browser window">
              <a:extLst>
                <a:ext uri="{FF2B5EF4-FFF2-40B4-BE49-F238E27FC236}">
                  <a16:creationId xmlns:a16="http://schemas.microsoft.com/office/drawing/2014/main" id="{C683CAD0-BC2A-3344-89E7-B6E80C00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8866"/>
            <a:stretch/>
          </p:blipFill>
          <p:spPr>
            <a:xfrm>
              <a:off x="11261139" y="661625"/>
              <a:ext cx="743697" cy="677757"/>
            </a:xfrm>
            <a:prstGeom prst="rect">
              <a:avLst/>
            </a:prstGeom>
          </p:spPr>
        </p:pic>
        <p:pic>
          <p:nvPicPr>
            <p:cNvPr id="132" name="Graphic 131" descr="Browser window">
              <a:extLst>
                <a:ext uri="{FF2B5EF4-FFF2-40B4-BE49-F238E27FC236}">
                  <a16:creationId xmlns:a16="http://schemas.microsoft.com/office/drawing/2014/main" id="{52CAF6D1-B8FC-0943-9543-D3B355842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8866"/>
            <a:stretch/>
          </p:blipFill>
          <p:spPr>
            <a:xfrm>
              <a:off x="10708602" y="1001623"/>
              <a:ext cx="540267" cy="492364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40C7E05-06A0-5F42-BE5A-AA531675885A}"/>
              </a:ext>
            </a:extLst>
          </p:cNvPr>
          <p:cNvSpPr txBox="1"/>
          <p:nvPr/>
        </p:nvSpPr>
        <p:spPr>
          <a:xfrm>
            <a:off x="10192066" y="18914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F/P/T Portals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C9A710DC-B6D1-0645-A8CD-424E2E8577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26031" y="936053"/>
            <a:ext cx="546578" cy="546578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84D1E649-CAFA-3445-9848-0756188925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37389" y="936053"/>
            <a:ext cx="546578" cy="546578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B0923714-251A-164C-B75C-DEF46617CA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07886" y="1459828"/>
            <a:ext cx="546578" cy="546578"/>
          </a:xfrm>
          <a:prstGeom prst="rect">
            <a:avLst/>
          </a:prstGeom>
        </p:spPr>
      </p:pic>
      <p:pic>
        <p:nvPicPr>
          <p:cNvPr id="140" name="Graphic 139" descr="North America">
            <a:extLst>
              <a:ext uri="{FF2B5EF4-FFF2-40B4-BE49-F238E27FC236}">
                <a16:creationId xmlns:a16="http://schemas.microsoft.com/office/drawing/2014/main" id="{ADCD1FA0-7624-7246-AB45-A8F1F2A223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457145" y="1073024"/>
            <a:ext cx="404591" cy="404591"/>
          </a:xfrm>
          <a:prstGeom prst="rect">
            <a:avLst/>
          </a:prstGeom>
        </p:spPr>
      </p:pic>
      <p:pic>
        <p:nvPicPr>
          <p:cNvPr id="142" name="Graphic 141" descr="Pie chart">
            <a:extLst>
              <a:ext uri="{FF2B5EF4-FFF2-40B4-BE49-F238E27FC236}">
                <a16:creationId xmlns:a16="http://schemas.microsoft.com/office/drawing/2014/main" id="{E4A2C31D-6A99-B140-A3A4-B6F4A284D9D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35358" y="760364"/>
            <a:ext cx="372528" cy="372528"/>
          </a:xfrm>
          <a:prstGeom prst="rect">
            <a:avLst/>
          </a:prstGeom>
        </p:spPr>
      </p:pic>
      <p:pic>
        <p:nvPicPr>
          <p:cNvPr id="144" name="Graphic 143" descr="List">
            <a:extLst>
              <a:ext uri="{FF2B5EF4-FFF2-40B4-BE49-F238E27FC236}">
                <a16:creationId xmlns:a16="http://schemas.microsoft.com/office/drawing/2014/main" id="{8A50BA9C-9D76-754C-B650-26D2D268F70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75172" y="827659"/>
            <a:ext cx="624813" cy="624813"/>
          </a:xfrm>
          <a:prstGeom prst="rect">
            <a:avLst/>
          </a:prstGeom>
        </p:spPr>
      </p:pic>
      <p:pic>
        <p:nvPicPr>
          <p:cNvPr id="145" name="Graphic 144" descr="List">
            <a:extLst>
              <a:ext uri="{FF2B5EF4-FFF2-40B4-BE49-F238E27FC236}">
                <a16:creationId xmlns:a16="http://schemas.microsoft.com/office/drawing/2014/main" id="{10F95A59-FBC1-A546-B2F0-BCBC66C111A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77210" y="2592623"/>
            <a:ext cx="624813" cy="624813"/>
          </a:xfrm>
          <a:prstGeom prst="rect">
            <a:avLst/>
          </a:prstGeom>
        </p:spPr>
      </p:pic>
      <p:pic>
        <p:nvPicPr>
          <p:cNvPr id="146" name="Graphic 145" descr="North America">
            <a:extLst>
              <a:ext uri="{FF2B5EF4-FFF2-40B4-BE49-F238E27FC236}">
                <a16:creationId xmlns:a16="http://schemas.microsoft.com/office/drawing/2014/main" id="{1CCA56B0-54CA-FA46-BE7C-43170FF8D3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89850" y="796091"/>
            <a:ext cx="708174" cy="708174"/>
          </a:xfrm>
          <a:prstGeom prst="rect">
            <a:avLst/>
          </a:prstGeom>
        </p:spPr>
      </p:pic>
      <p:pic>
        <p:nvPicPr>
          <p:cNvPr id="147" name="Graphic 146" descr="Pie chart">
            <a:extLst>
              <a:ext uri="{FF2B5EF4-FFF2-40B4-BE49-F238E27FC236}">
                <a16:creationId xmlns:a16="http://schemas.microsoft.com/office/drawing/2014/main" id="{EA2DA2CC-4174-C149-9190-944543C4B01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62009" y="1089279"/>
            <a:ext cx="372528" cy="372528"/>
          </a:xfrm>
          <a:prstGeom prst="rect">
            <a:avLst/>
          </a:prstGeom>
        </p:spPr>
      </p:pic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046B4172-F15C-364C-A040-5498E8ACC14C}"/>
              </a:ext>
            </a:extLst>
          </p:cNvPr>
          <p:cNvCxnSpPr>
            <a:cxnSpLocks/>
            <a:stCxn id="42" idx="3"/>
            <a:endCxn id="132" idx="2"/>
          </p:cNvCxnSpPr>
          <p:nvPr/>
        </p:nvCxnSpPr>
        <p:spPr>
          <a:xfrm flipV="1">
            <a:off x="10351270" y="1680817"/>
            <a:ext cx="649226" cy="1156409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972C9E7A-9F21-0E45-A796-DC87CE990E0A}"/>
              </a:ext>
            </a:extLst>
          </p:cNvPr>
          <p:cNvCxnSpPr>
            <a:cxnSpLocks/>
            <a:stCxn id="42" idx="0"/>
            <a:endCxn id="58" idx="2"/>
          </p:cNvCxnSpPr>
          <p:nvPr/>
        </p:nvCxnSpPr>
        <p:spPr>
          <a:xfrm flipV="1">
            <a:off x="9614961" y="1660552"/>
            <a:ext cx="0" cy="58539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F54D0292-442E-4740-94A6-EFE0AAAE678C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8083967" y="1779614"/>
            <a:ext cx="794684" cy="1057613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phic 158" descr="Syncing cloud">
            <a:extLst>
              <a:ext uri="{FF2B5EF4-FFF2-40B4-BE49-F238E27FC236}">
                <a16:creationId xmlns:a16="http://schemas.microsoft.com/office/drawing/2014/main" id="{C12559E5-B5CF-8444-B25E-1EA05C86A0E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16354" y="3668402"/>
            <a:ext cx="869061" cy="869061"/>
          </a:xfrm>
          <a:prstGeom prst="rect">
            <a:avLst/>
          </a:prstGeom>
        </p:spPr>
      </p:pic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90862502-FDCC-814C-B0E0-5B391C0A721A}"/>
              </a:ext>
            </a:extLst>
          </p:cNvPr>
          <p:cNvCxnSpPr>
            <a:cxnSpLocks/>
            <a:stCxn id="159" idx="3"/>
            <a:endCxn id="137" idx="2"/>
          </p:cNvCxnSpPr>
          <p:nvPr/>
        </p:nvCxnSpPr>
        <p:spPr>
          <a:xfrm flipV="1">
            <a:off x="10085415" y="2006406"/>
            <a:ext cx="1395760" cy="209652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1700432-E980-1A46-8294-6970BFD028B8}"/>
              </a:ext>
            </a:extLst>
          </p:cNvPr>
          <p:cNvSpPr txBox="1"/>
          <p:nvPr/>
        </p:nvSpPr>
        <p:spPr>
          <a:xfrm>
            <a:off x="10738586" y="3855355"/>
            <a:ext cx="1288010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OGC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Esri REST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WPS (CZS)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6F28D9-9B15-4543-B210-608D2B151539}"/>
              </a:ext>
            </a:extLst>
          </p:cNvPr>
          <p:cNvSpPr txBox="1"/>
          <p:nvPr/>
        </p:nvSpPr>
        <p:spPr>
          <a:xfrm>
            <a:off x="10672106" y="2671200"/>
            <a:ext cx="58054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CSW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E1F4039-1391-E34E-BD65-F78BF734D335}"/>
              </a:ext>
            </a:extLst>
          </p:cNvPr>
          <p:cNvSpPr/>
          <p:nvPr/>
        </p:nvSpPr>
        <p:spPr>
          <a:xfrm>
            <a:off x="7491088" y="1468432"/>
            <a:ext cx="1214207" cy="264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Emergency Theme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D0064EFE-55ED-8649-B823-2E116A117DBE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1447"/>
          <a:stretch/>
        </p:blipFill>
        <p:spPr>
          <a:xfrm>
            <a:off x="5301015" y="1711177"/>
            <a:ext cx="428616" cy="531096"/>
          </a:xfrm>
          <a:prstGeom prst="rect">
            <a:avLst/>
          </a:prstGeom>
        </p:spPr>
      </p:pic>
      <p:cxnSp>
        <p:nvCxnSpPr>
          <p:cNvPr id="186" name="Elbow Connector 185">
            <a:extLst>
              <a:ext uri="{FF2B5EF4-FFF2-40B4-BE49-F238E27FC236}">
                <a16:creationId xmlns:a16="http://schemas.microsoft.com/office/drawing/2014/main" id="{7568F8CC-D358-114F-A422-58A38496D65D}"/>
              </a:ext>
            </a:extLst>
          </p:cNvPr>
          <p:cNvCxnSpPr>
            <a:cxnSpLocks/>
            <a:stCxn id="71" idx="1"/>
            <a:endCxn id="185" idx="2"/>
          </p:cNvCxnSpPr>
          <p:nvPr/>
        </p:nvCxnSpPr>
        <p:spPr>
          <a:xfrm rot="10800000">
            <a:off x="5515324" y="2242273"/>
            <a:ext cx="744125" cy="487562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F3A4CF7D-A762-A943-98D7-0F1412D6EF92}"/>
              </a:ext>
            </a:extLst>
          </p:cNvPr>
          <p:cNvSpPr txBox="1"/>
          <p:nvPr/>
        </p:nvSpPr>
        <p:spPr>
          <a:xfrm>
            <a:off x="5530132" y="1779613"/>
            <a:ext cx="9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pic>
        <p:nvPicPr>
          <p:cNvPr id="190" name="Graphic 189" descr="Male profile">
            <a:extLst>
              <a:ext uri="{FF2B5EF4-FFF2-40B4-BE49-F238E27FC236}">
                <a16:creationId xmlns:a16="http://schemas.microsoft.com/office/drawing/2014/main" id="{9723A9D3-13E8-714E-A369-CF5E0FFAAF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flipH="1">
            <a:off x="4846228" y="2010244"/>
            <a:ext cx="546578" cy="5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8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RiskProfiler.ca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336884" y="4716463"/>
            <a:ext cx="475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Purpose-built web application for non-experts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High-level overview of hazard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Interactive maps and graphic visualizations with supporting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Contact points for more information about hazard risk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DA8D5D3-B1CD-E14C-9A7D-26836642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3" y="287156"/>
            <a:ext cx="7105185" cy="432294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F097089-6BAE-3642-A78E-34A45178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14" y="2501899"/>
            <a:ext cx="665610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04EC84-8C4C-524F-B9BD-040BC06F78A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9F785315-7EE9-AF48-8A99-EB73BC1A9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95" y="-34540"/>
            <a:ext cx="9093375" cy="689254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C3805A-746A-A747-8E68-745E47825D71}"/>
              </a:ext>
            </a:extLst>
          </p:cNvPr>
          <p:cNvSpPr/>
          <p:nvPr/>
        </p:nvSpPr>
        <p:spPr>
          <a:xfrm rot="16200000">
            <a:off x="-2766215" y="2766218"/>
            <a:ext cx="6858001" cy="1325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43F7A0-74EC-754C-B6C0-5157778A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66217" y="2766218"/>
            <a:ext cx="685800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RiskProfiler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Cloud </a:t>
            </a:r>
            <a:r>
              <a:rPr lang="en-US" sz="26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9515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3689</TotalTime>
  <Words>110</Words>
  <Application>Microsoft Macintosh PowerPoint</Application>
  <PresentationFormat>Widescreen</PresentationFormat>
  <Paragraphs>35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Wingdings</vt:lpstr>
      <vt:lpstr>Office Theme</vt:lpstr>
      <vt:lpstr>OpenDRR Platform</vt:lpstr>
      <vt:lpstr>RiskProfiler.ca</vt:lpstr>
      <vt:lpstr>RiskProfiler Cloud 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NRCan OpenDRR Platform</dc:title>
  <dc:creator>Joost van Ulden</dc:creator>
  <cp:lastModifiedBy>Joost van Ulden</cp:lastModifiedBy>
  <cp:revision>60</cp:revision>
  <dcterms:created xsi:type="dcterms:W3CDTF">2019-12-17T00:25:47Z</dcterms:created>
  <dcterms:modified xsi:type="dcterms:W3CDTF">2020-06-02T15:36:46Z</dcterms:modified>
</cp:coreProperties>
</file>